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68" r:id="rId1"/>
  </p:sldMasterIdLst>
  <p:notesMasterIdLst>
    <p:notesMasterId r:id="rId28"/>
  </p:notesMasterIdLst>
  <p:sldIdLst>
    <p:sldId id="257" r:id="rId2"/>
    <p:sldId id="287" r:id="rId3"/>
    <p:sldId id="317" r:id="rId4"/>
    <p:sldId id="290" r:id="rId5"/>
    <p:sldId id="291" r:id="rId6"/>
    <p:sldId id="294" r:id="rId7"/>
    <p:sldId id="316" r:id="rId8"/>
    <p:sldId id="295" r:id="rId9"/>
    <p:sldId id="318" r:id="rId10"/>
    <p:sldId id="296" r:id="rId11"/>
    <p:sldId id="297" r:id="rId12"/>
    <p:sldId id="299" r:id="rId13"/>
    <p:sldId id="319" r:id="rId14"/>
    <p:sldId id="300" r:id="rId15"/>
    <p:sldId id="301" r:id="rId16"/>
    <p:sldId id="320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271" r:id="rId26"/>
    <p:sldId id="313" r:id="rId2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A6774A-BFE2-4304-A91F-2E1F4BE075C8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AE47F-CF15-428A-8612-9918643304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6579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CAE47F-CF15-428A-8612-9918643304C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854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2710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5073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447788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2911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608969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90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0790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6743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3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90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4231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8648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85955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1093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6437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3822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38F49-B3E2-4BF0-BEC7-C30D34ABBB8D}" type="datetime1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3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psv.cz/obec-pratelska-rodine-a-seniorum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soutez@mpsv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s://www.mpsv.cz/web/cz/obec-pratelska-rodine-a-seniorum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soutez@mpsv.cz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soutez@mpsv.cz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emilie.jasova@mpsv.cz" TargetMode="External"/><Relationship Id="rId2" Type="http://schemas.openxmlformats.org/officeDocument/2006/relationships/hyperlink" Target="mailto:soutez@mpsv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psv.cz/web/cz/obec-pratelska-rodine-a-senioru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soutez@mpsv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276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53754506-1326-245A-BD5F-3F72FF51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291" y="179109"/>
            <a:ext cx="3598336" cy="6146277"/>
          </a:xfrm>
        </p:spPr>
        <p:txBody>
          <a:bodyPr anchor="ctr">
            <a:normAutofit/>
          </a:bodyPr>
          <a:lstStyle/>
          <a:p>
            <a:pPr algn="ctr"/>
            <a:b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44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Seminář k dotačnímu titulu „Obec přátelská rodině a seniorům</a:t>
            </a:r>
            <a:r>
              <a:rPr lang="cs-CZ" b="1" dirty="0">
                <a:solidFill>
                  <a:schemeClr val="tx1"/>
                </a:solidFill>
                <a:latin typeface="+mn-lt"/>
              </a:rPr>
              <a:t>“ pro rok 2026</a:t>
            </a:r>
            <a:endParaRPr lang="cs-CZ" sz="4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CC5ACC-48F0-70BD-67C7-780A8753D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0095" y="816638"/>
            <a:ext cx="4619706" cy="5224724"/>
          </a:xfrm>
        </p:spPr>
        <p:txBody>
          <a:bodyPr anchor="ctr">
            <a:normAutofit/>
          </a:bodyPr>
          <a:lstStyle/>
          <a:p>
            <a:pPr indent="-228600"/>
            <a:r>
              <a:rPr lang="en-US" altLang="cs-CZ" b="1" dirty="0" err="1"/>
              <a:t>Oddělení</a:t>
            </a:r>
            <a:r>
              <a:rPr lang="en-US" altLang="cs-CZ" b="1" dirty="0"/>
              <a:t> </a:t>
            </a:r>
            <a:r>
              <a:rPr lang="en-US" altLang="cs-CZ" b="1" dirty="0" err="1"/>
              <a:t>financování</a:t>
            </a:r>
            <a:r>
              <a:rPr lang="en-US" altLang="cs-CZ" b="1" dirty="0"/>
              <a:t> soc. služeb, soc. </a:t>
            </a:r>
            <a:r>
              <a:rPr lang="en-US" altLang="cs-CZ" b="1" dirty="0" err="1"/>
              <a:t>práce</a:t>
            </a:r>
            <a:r>
              <a:rPr lang="en-US" altLang="cs-CZ" b="1" dirty="0"/>
              <a:t> a SPOD (261)</a:t>
            </a:r>
          </a:p>
          <a:p>
            <a:pPr marL="114300" indent="0">
              <a:buNone/>
            </a:pPr>
            <a:endParaRPr lang="en-US" altLang="cs-CZ" b="1" dirty="0"/>
          </a:p>
          <a:p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4942CB0D-B06E-D46D-26CF-57C7C38B8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Obrázek 1">
            <a:extLst>
              <a:ext uri="{FF2B5EF4-FFF2-40B4-BE49-F238E27FC236}">
                <a16:creationId xmlns:a16="http://schemas.microsoft.com/office/drawing/2014/main" id="{98177F39-1FAD-3177-49B4-22EDF3845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396" y="4114750"/>
            <a:ext cx="911192" cy="940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4684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B4E5AA3-98EB-7D80-6A03-7FF6AC21F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D8F7A1-BCDB-62E3-7D2C-C10605B31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65990"/>
            <a:ext cx="8596668" cy="6033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4. Žádost o poskytnutí dotace (3)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4BEC72-B687-664A-1072-D88F00BED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669303"/>
            <a:ext cx="10588658" cy="618869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cs-CZ" b="1" dirty="0"/>
              <a:t>4.2 Povinná příloha</a:t>
            </a:r>
            <a:endParaRPr lang="cs-CZ" dirty="0"/>
          </a:p>
          <a:p>
            <a:pPr lvl="0"/>
            <a:r>
              <a:rPr lang="cs-CZ" dirty="0"/>
              <a:t>Povinnou přílohou žádosti o dotaci je </a:t>
            </a:r>
            <a:r>
              <a:rPr lang="cs-CZ" dirty="0" err="1"/>
              <a:t>Sebehodnoticí</a:t>
            </a:r>
            <a:r>
              <a:rPr lang="cs-CZ" dirty="0"/>
              <a:t> dotazník pro obce, ten je součástí příloh Metodiky. </a:t>
            </a:r>
          </a:p>
          <a:p>
            <a:pPr lvl="0"/>
            <a:r>
              <a:rPr lang="cs-CZ" dirty="0"/>
              <a:t>V případě nedoložení bude obec vyzvána k doplnění. </a:t>
            </a:r>
          </a:p>
          <a:p>
            <a:pPr lvl="0"/>
            <a:r>
              <a:rPr lang="cs-CZ" dirty="0"/>
              <a:t>Když tak neučiní, nebude žádost o dotaci hodnocena. </a:t>
            </a:r>
          </a:p>
          <a:p>
            <a:pPr lvl="0"/>
            <a:r>
              <a:rPr lang="cs-CZ" dirty="0"/>
              <a:t>Za </a:t>
            </a:r>
            <a:r>
              <a:rPr lang="cs-CZ" dirty="0" err="1"/>
              <a:t>Sebehodnoticí</a:t>
            </a:r>
            <a:r>
              <a:rPr lang="cs-CZ" dirty="0"/>
              <a:t> dotazník se přidělí 0 – 4 body.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Kontrola doložení povinné přílohy předchází hodnocení interním a externím hodnotitelem.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b="1" dirty="0"/>
              <a:t>4.3 Bonusové přílohy</a:t>
            </a:r>
            <a:endParaRPr lang="cs-CZ" dirty="0"/>
          </a:p>
          <a:p>
            <a:pPr lvl="0">
              <a:spcBef>
                <a:spcPts val="0"/>
              </a:spcBef>
            </a:pPr>
            <a:r>
              <a:rPr lang="cs-CZ" dirty="0"/>
              <a:t>Žadatel o dotaci může k žádosti doložit bonusovou/é přílohu/y.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Jde např. o: </a:t>
            </a:r>
            <a:r>
              <a:rPr lang="cs-CZ" b="1" dirty="0"/>
              <a:t>Plán rozvoje prorodinné či </a:t>
            </a:r>
            <a:r>
              <a:rPr lang="cs-CZ" b="1" dirty="0" err="1"/>
              <a:t>proseniorské</a:t>
            </a:r>
            <a:r>
              <a:rPr lang="cs-CZ" b="1" dirty="0"/>
              <a:t> politiky, Koncepce rodinné politiky nebo politiky stárnutí obce či jiný dokument (např. strategie rodinné nebo </a:t>
            </a:r>
            <a:r>
              <a:rPr lang="cs-CZ" b="1" dirty="0" err="1"/>
              <a:t>proseniorské</a:t>
            </a:r>
            <a:r>
              <a:rPr lang="cs-CZ" b="1" dirty="0"/>
              <a:t> politiky)</a:t>
            </a:r>
            <a:r>
              <a:rPr lang="cs-CZ" dirty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u="sng" dirty="0"/>
              <a:t>Za schválený</a:t>
            </a:r>
            <a:r>
              <a:rPr lang="cs-CZ" dirty="0"/>
              <a:t> plán/koncepci v aktuálním znění obdrží </a:t>
            </a:r>
            <a:r>
              <a:rPr lang="cs-CZ" b="1" dirty="0"/>
              <a:t>6 bodů. Schválení zastupitelstvem obce musí být doloženo spolu se žádostí o dotaci.</a:t>
            </a:r>
          </a:p>
          <a:p>
            <a:pPr>
              <a:spcBef>
                <a:spcPts val="0"/>
              </a:spcBef>
            </a:pPr>
            <a:r>
              <a:rPr lang="cs-CZ" u="sng" dirty="0"/>
              <a:t>Za neschválený</a:t>
            </a:r>
            <a:r>
              <a:rPr lang="cs-CZ" dirty="0"/>
              <a:t> plán/koncepci nebo při doložení jiného typu dokumentu (např. Strategický plán rozvoje obce) obdrží žadatel </a:t>
            </a:r>
            <a:r>
              <a:rPr lang="cs-CZ" b="1" dirty="0"/>
              <a:t>3 body</a:t>
            </a:r>
            <a:r>
              <a:rPr lang="cs-CZ" dirty="0"/>
              <a:t>. </a:t>
            </a:r>
          </a:p>
          <a:p>
            <a:pPr>
              <a:spcBef>
                <a:spcPts val="0"/>
              </a:spcBef>
            </a:pPr>
            <a:r>
              <a:rPr lang="cs-CZ" dirty="0"/>
              <a:t>Když žadatel nedoloží schválení plánu/koncepce zastupitelstvem obce obdrží také </a:t>
            </a:r>
            <a:r>
              <a:rPr lang="cs-CZ" b="1" dirty="0"/>
              <a:t>3 body</a:t>
            </a:r>
            <a:r>
              <a:rPr lang="cs-CZ" dirty="0"/>
              <a:t>. </a:t>
            </a:r>
          </a:p>
          <a:p>
            <a:pPr>
              <a:spcBef>
                <a:spcPts val="0"/>
              </a:spcBef>
            </a:pPr>
            <a:endParaRPr lang="cs-CZ" dirty="0"/>
          </a:p>
          <a:p>
            <a:pPr lvl="0">
              <a:spcBef>
                <a:spcPts val="0"/>
              </a:spcBef>
            </a:pPr>
            <a:endParaRPr lang="cs-CZ" dirty="0"/>
          </a:p>
          <a:p>
            <a:pPr lvl="0"/>
            <a:endParaRPr lang="cs-CZ" dirty="0"/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F8D4C4BC-32AC-42C5-88FF-FCD4A8181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5945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2A7CD7D-BACC-2A35-703B-20BF2B9DA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A3103E-1ACE-E89E-556A-9F70AAA2D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4. Žádost o poskytnutí dotace (4)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A874A2-178C-0AD5-399E-05C3AC3C1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Žadatel tyto dokumenty k žádosti zašle jako přílohu datovou schránkou a současně přehled dokumentů vypíše do kolonky v žádosti o dotaci.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Zároveň žadatel může do ní vyplnit i seznam hypertextových odkazů na webové stránky s jejich zveřejněním, případně i dokumenty potvrzující schválení zastupitelstvem obce.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V letošním roce byl vyhlášen termín pro odevzdávání žádostí do </a:t>
            </a:r>
            <a:r>
              <a:rPr lang="cs-CZ" b="1" dirty="0"/>
              <a:t>31. března</a:t>
            </a:r>
            <a:r>
              <a:rPr lang="cs-CZ" dirty="0"/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cs-CZ" dirty="0"/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86499B7B-4866-85A1-4775-15058E7BC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2929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7D67CF4-3CBC-340E-2592-6CD539882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129853-4370-77AE-F686-EC169F4CC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5. Rozpočet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CED6AF-B9CD-9088-BF6A-666EDDF0B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cs-CZ" sz="1800" b="1" dirty="0"/>
              <a:t>5.1 Rozpočet obecně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Rozpočet projektu v žádosti je odhadem celkových výdajů projektu.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Pro jednotlivé velikostní kategorie jsou stanoveny maximální částky, o které lze v kategorii žádat: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Dotace se poskytují na základě § 14 a § 19 zákona o rozpočtových pravidlech.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Podle zákona o rozpočtových pravidlech budou dotace poskytovány</a:t>
            </a:r>
            <a:r>
              <a:rPr lang="cs-CZ" b="1" dirty="0"/>
              <a:t> na účet obce u České národní banky</a:t>
            </a:r>
            <a:r>
              <a:rPr lang="cs-CZ" dirty="0"/>
              <a:t>. 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622CB5D8-078C-C440-5276-E569018DF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054AAB9E-460F-E442-22C9-1EEDE7339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448714"/>
              </p:ext>
            </p:extLst>
          </p:nvPr>
        </p:nvGraphicFramePr>
        <p:xfrm>
          <a:off x="1577214" y="2073898"/>
          <a:ext cx="7453664" cy="24981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660">
                  <a:extLst>
                    <a:ext uri="{9D8B030D-6E8A-4147-A177-3AD203B41FA5}">
                      <a16:colId xmlns:a16="http://schemas.microsoft.com/office/drawing/2014/main" val="2757277032"/>
                    </a:ext>
                  </a:extLst>
                </a:gridCol>
                <a:gridCol w="2799753">
                  <a:extLst>
                    <a:ext uri="{9D8B030D-6E8A-4147-A177-3AD203B41FA5}">
                      <a16:colId xmlns:a16="http://schemas.microsoft.com/office/drawing/2014/main" val="2791491897"/>
                    </a:ext>
                  </a:extLst>
                </a:gridCol>
                <a:gridCol w="4091251">
                  <a:extLst>
                    <a:ext uri="{9D8B030D-6E8A-4147-A177-3AD203B41FA5}">
                      <a16:colId xmlns:a16="http://schemas.microsoft.com/office/drawing/2014/main" val="238561360"/>
                    </a:ext>
                  </a:extLst>
                </a:gridCol>
              </a:tblGrid>
              <a:tr h="661922"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0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 dirty="0">
                          <a:effectLst/>
                        </a:rPr>
                        <a:t>Velikostní kategorie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 dirty="0">
                          <a:effectLst/>
                        </a:rPr>
                        <a:t>Maximální částka požadované dotace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56333780"/>
                  </a:ext>
                </a:extLst>
              </a:tr>
              <a:tr h="367236"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000">
                          <a:effectLst/>
                        </a:rPr>
                        <a:t>I.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 dirty="0">
                          <a:effectLst/>
                        </a:rPr>
                        <a:t>do 800 obyvatel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>
                          <a:effectLst/>
                        </a:rPr>
                        <a:t>500 000 Kč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93190777"/>
                  </a:ext>
                </a:extLst>
              </a:tr>
              <a:tr h="367236"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000">
                          <a:effectLst/>
                        </a:rPr>
                        <a:t>II.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>
                          <a:effectLst/>
                        </a:rPr>
                        <a:t>801 – 5 000 obyvatel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 dirty="0">
                          <a:effectLst/>
                        </a:rPr>
                        <a:t>900 000 Kč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66655826"/>
                  </a:ext>
                </a:extLst>
              </a:tr>
              <a:tr h="367236"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000">
                          <a:effectLst/>
                        </a:rPr>
                        <a:t>III.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>
                          <a:effectLst/>
                        </a:rPr>
                        <a:t>5 001 – 18 000 obyvatel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 dirty="0">
                          <a:effectLst/>
                        </a:rPr>
                        <a:t>1 100 000 Kč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88589872"/>
                  </a:ext>
                </a:extLst>
              </a:tr>
              <a:tr h="367236"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000">
                          <a:effectLst/>
                        </a:rPr>
                        <a:t>IV.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>
                          <a:effectLst/>
                        </a:rPr>
                        <a:t>18 001 – 35 000 obyvatel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 dirty="0">
                          <a:effectLst/>
                        </a:rPr>
                        <a:t>1 500 000 Kč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00042717"/>
                  </a:ext>
                </a:extLst>
              </a:tr>
              <a:tr h="367236"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000">
                          <a:effectLst/>
                        </a:rPr>
                        <a:t>V.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-269875">
                        <a:lnSpc>
                          <a:spcPct val="150000"/>
                        </a:lnSpc>
                        <a:buNone/>
                      </a:pPr>
                      <a:r>
                        <a:rPr lang="cs-CZ" sz="1800">
                          <a:effectLst/>
                        </a:rPr>
                        <a:t>35 001 a více obyvatel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AutoNum type="arabicPeriod" startAt="2"/>
                      </a:pPr>
                      <a:r>
                        <a:rPr lang="cs-CZ" sz="1800" dirty="0">
                          <a:effectLst/>
                        </a:rPr>
                        <a:t>000 000 Kč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147060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248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986611B-E4E1-37F4-0156-4ECA1EE03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6D83DC-B54A-CE29-ABC8-79AC1E507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5. Rozpočet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A61EC5-B5E5-DCA8-3BFD-F9EAE5EDD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Rozpočet projektu musí splňovat tyto podmínky: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rozpočet žádosti o dotaci musí se sestavit podle kritérií </a:t>
            </a:r>
            <a:r>
              <a:rPr lang="cs-CZ" b="1" dirty="0"/>
              <a:t>účelnosti, hospodárnosti a efektivnosti;</a:t>
            </a: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 komentáři rozpočtu nutno </a:t>
            </a:r>
            <a:r>
              <a:rPr lang="cs-CZ" b="1" dirty="0"/>
              <a:t>detailně popsat každou položku</a:t>
            </a:r>
            <a:r>
              <a:rPr lang="cs-CZ" dirty="0"/>
              <a:t>, včetně cen/hodinových sazeb/počtu kusů apod.;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jednotlivé položky rozpočtu musí být </a:t>
            </a:r>
            <a:r>
              <a:rPr lang="cs-CZ" b="1" u="sng" dirty="0">
                <a:solidFill>
                  <a:srgbClr val="FF0000"/>
                </a:solidFill>
              </a:rPr>
              <a:t>jasně navázány na aktivity projektu a musí být pro realizaci aktivit nezbytné</a:t>
            </a:r>
            <a:r>
              <a:rPr lang="cs-CZ" dirty="0">
                <a:solidFill>
                  <a:srgbClr val="FF0000"/>
                </a:solidFill>
              </a:rPr>
              <a:t> – jsou podmínkou pro realizaci aktivity;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položky s pochybností o mobilitě, musí se jasně definovat (např. lavice, venkovní stůl, </a:t>
            </a:r>
            <a:r>
              <a:rPr lang="cs-CZ" dirty="0" err="1">
                <a:solidFill>
                  <a:srgbClr val="FF0000"/>
                </a:solidFill>
              </a:rPr>
              <a:t>knihobudka</a:t>
            </a:r>
            <a:r>
              <a:rPr lang="cs-CZ" dirty="0">
                <a:solidFill>
                  <a:srgbClr val="FF0000"/>
                </a:solidFill>
              </a:rPr>
              <a:t>);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když bude žádost o dotaci schválena, musí být projekt realizován v roce 2026. Lze zpětně financovat výdaje, které byly v projektu realizovány od 1. 1. 2026.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Při příliš obecném, nejasném komentáři u položek rozpočtu bude sníženo bodové ohodnocení rozpočtu.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Z dotace nesmí být poskytnuty finanční prostředky jiným právnickým nebo fyzickým osobám, pokud to není úhrada činností, na které byly prostředky určeny.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01D3E0CC-EA75-EF5C-31CC-AE6D94F1C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4385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4B68982-95F9-E3A9-7D31-7286F2B38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A2D585-BE5F-BE7B-632C-A90F7EEE1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5. Rozpočet (3)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205D2D-806C-6F46-FB3D-1B8DC6BDD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Žadatel (příjemce) může při realizaci využít svých příspěvkových organizací nebo jiných organizací k realizaci projektu.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Žadatel v popisu projektu přesně vymezí formu spolupráce (aktivity </a:t>
            </a:r>
            <a:r>
              <a:rPr lang="cs-CZ" b="1"/>
              <a:t>a podíly).</a:t>
            </a:r>
            <a:r>
              <a:rPr lang="cs-CZ"/>
              <a:t> </a:t>
            </a: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Písemná dohoda/smlouva/objednávka mezi příjemcem a organizací se uzavře po přiznání dotace.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Příjemce dotace zodpovídá za realizaci projektu, vede účetnictví, vybavení je jeho majetkem minimálně po dobu udržitelnosti projektu.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Dotace se poskytují na úhradu nezbytně nutných výdajů na realizaci projektu. </a:t>
            </a:r>
            <a:r>
              <a:rPr lang="cs-CZ" b="1" dirty="0"/>
              <a:t>Do rozpočtu tak nesmí být kalkulován zisk</a:t>
            </a:r>
            <a:r>
              <a:rPr lang="cs-CZ" dirty="0"/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Obec ve veřejných zakázkách uplatňuje zásadu sociálně odpovědného zadávání podle zákona o veřejném zadávání a řídí se Národní strategií veřejného zadávání v ČR v období 2024 – 2028.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637DC72B-8F0D-CFBD-11CE-D44579B2A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937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9B7BC55-EA95-5F9B-2C28-11BF25473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946DF9-B013-1B73-05A0-183108DFC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0"/>
            <a:ext cx="8596668" cy="63159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5. Rozpočet (4)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D389F7-C3E8-4CD0-211F-FC58F8F9C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57784"/>
            <a:ext cx="10211585" cy="6446520"/>
          </a:xfrm>
        </p:spPr>
        <p:txBody>
          <a:bodyPr>
            <a:no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5.2 Způsobilé výdaje</a:t>
            </a:r>
            <a:endParaRPr lang="cs-CZ" sz="18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Z poskytnuté dotace lze hradit tyto způsobilé výdaje: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a) </a:t>
            </a:r>
            <a:r>
              <a:rPr lang="cs-CZ" b="1" dirty="0"/>
              <a:t>Osobní výdaje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b="1" dirty="0"/>
              <a:t>POUZE dohody o provedení práce (DPP) a dohody o pracovní činnosti (DPČ), </a:t>
            </a:r>
            <a:r>
              <a:rPr lang="cs-CZ" dirty="0"/>
              <a:t>včetně odvodů sociálního a zdravotního pojištění a dalších osobních výdajů.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Výdaje jsou odměnou za realizaci schváleného projektu zaměstnancům podle dohod o pracích konaných mimo pracovní poměr.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Pro tento případ se v zájmu prokazatelnosti uzavře smlouva podle zákoníku práce.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Při poskytování prostředků na odměny z dohody se postupuje také podle zákoníku práce.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>
                <a:solidFill>
                  <a:srgbClr val="FF0000"/>
                </a:solidFill>
              </a:rPr>
              <a:t>V rámci </a:t>
            </a:r>
            <a:r>
              <a:rPr lang="cs-CZ" b="1" dirty="0">
                <a:solidFill>
                  <a:srgbClr val="FF0000"/>
                </a:solidFill>
              </a:rPr>
              <a:t>DPP lze žádat max. o částku 1 000 Kč/hod.</a:t>
            </a:r>
            <a:r>
              <a:rPr lang="cs-CZ" dirty="0">
                <a:solidFill>
                  <a:srgbClr val="FF0000"/>
                </a:solidFill>
              </a:rPr>
              <a:t> (včetně odvodů).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>
                <a:solidFill>
                  <a:srgbClr val="FF0000"/>
                </a:solidFill>
              </a:rPr>
              <a:t>Limitní částku lze nárokovat pro vysoce kvalifikované zaměstnance.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>
                <a:solidFill>
                  <a:srgbClr val="FF0000"/>
                </a:solidFill>
              </a:rPr>
              <a:t>Ti vykonávají odbornou a náročnou práci (např. přednášející externí experti).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>
                <a:solidFill>
                  <a:srgbClr val="FF0000"/>
                </a:solidFill>
              </a:rPr>
              <a:t>Při </a:t>
            </a:r>
            <a:r>
              <a:rPr lang="cs-CZ" b="1" dirty="0">
                <a:solidFill>
                  <a:srgbClr val="FF0000"/>
                </a:solidFill>
              </a:rPr>
              <a:t>DPČ lze nárokovat částku max. 350 Kč/hod (</a:t>
            </a:r>
            <a:r>
              <a:rPr lang="cs-CZ" dirty="0">
                <a:solidFill>
                  <a:srgbClr val="FF0000"/>
                </a:solidFill>
              </a:rPr>
              <a:t>včetně odvodů).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74E408B7-206F-CEF8-C786-2AD885D940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971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A1EEEFB-33B7-DA96-1AC9-E321F3449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C430D-1E1A-66CC-11A0-724071C70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0"/>
            <a:ext cx="8596668" cy="4754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5. Rozpočet (5)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E72962-AB30-FD56-8499-87B9706C6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57784"/>
            <a:ext cx="10211585" cy="6446520"/>
          </a:xfrm>
        </p:spPr>
        <p:txBody>
          <a:bodyPr>
            <a:noAutofit/>
          </a:bodyPr>
          <a:lstStyle/>
          <a:p>
            <a:pPr marL="25200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b="1" dirty="0"/>
              <a:t>b) Provozní výdaje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Jsou nezbytné pro realizaci projektu a identifikovatelné, účetně evidované, ověřitelné, podložené originálními dokumenty a uvedené v rozpočtu schváleného projektu. Jejich výše nepřesahuje hodnotu obvyklou v daném místě a čase.</a:t>
            </a:r>
          </a:p>
          <a:p>
            <a:pPr marL="252000" lvl="0" indent="0">
              <a:spcBef>
                <a:spcPts val="600"/>
              </a:spcBef>
              <a:buNone/>
            </a:pPr>
            <a:r>
              <a:rPr lang="cs-CZ" dirty="0"/>
              <a:t>Jsou to tyto: </a:t>
            </a:r>
          </a:p>
          <a:p>
            <a:pPr marL="252000" lvl="0" indent="0">
              <a:spcBef>
                <a:spcPts val="600"/>
              </a:spcBef>
              <a:buNone/>
            </a:pPr>
            <a:r>
              <a:rPr lang="cs-CZ" dirty="0"/>
              <a:t>1) spotřeba materiálu; </a:t>
            </a:r>
          </a:p>
          <a:p>
            <a:pPr marL="252000" lvl="0" indent="0">
              <a:spcBef>
                <a:spcPts val="600"/>
              </a:spcBef>
              <a:buNone/>
            </a:pPr>
            <a:r>
              <a:rPr lang="cs-CZ" dirty="0"/>
              <a:t>2) spotřeba energie;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3) zařízení a vybavení do limitu 40 000 Kč pořizovací ceny u hmotného majetku a do 60 000 Kč pořizovací ceny u nehmotného majetku.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V ostatních případech je zdůvodněna potřebnost pro cílovou skupinu. Vybavení slouží širší veřejnosti. Maximální částka je pro jeden kus.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Když žadatel pořídil vybavení z dotace MPSV v předešlých letech, využije je přednostně před nákupem nového.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4) nákup služeb, ostatní služby související s realizací aktivity; </a:t>
            </a:r>
          </a:p>
          <a:p>
            <a:pPr marL="2520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5) cestovní náhrady poskytované podle části sedmé zákoníku práce.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FA0648CC-7078-C317-B342-5149823B3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4075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5344E37-EF18-7C67-B339-367365167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6A9614-335D-849E-5B71-C858929F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5. Rozpočet (6)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87D283-04F9-1C37-3C1A-C27E20CBC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Příklady: </a:t>
            </a:r>
            <a:endParaRPr lang="cs-CZ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1) vybavení / vytvoření kontaktních a komunitních míst – veškeré vybavení musí být mobilní;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2) notebook, PC, software z dotace nesmí přesáhnout částku 25 000 Kč;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3) vzdělávací aktivity (semináře, besedy);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4) propagační materiály v rámci navržené aktivity;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5) vytvoření webových stránek v souvislosti s projektem;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6) služby (např. </a:t>
            </a:r>
            <a:r>
              <a:rPr lang="cs-CZ" dirty="0" err="1"/>
              <a:t>lektorné</a:t>
            </a:r>
            <a:r>
              <a:rPr lang="cs-CZ" dirty="0"/>
              <a:t>, realizace auditu, hudební produkce, divadelní představení);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7) propagační materiály v rámci navržené aktivity;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8) pronájem (např. prostory pro konání vzdělávacích aktivit, pódium, party stan atd.);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9) sportovní vybavení;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10) volnočasové aktivity a s tím související materiál/vybavení;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11) ceny a odměny pro soutěžící v návaznosti na aktivity;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12) senior taxi;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13) příměstské tábory (např. personální zajištění, nikoliv technické zajištění akce). 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441F23FD-AF0C-051A-D175-CB9A6AF11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0519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0AB2941-619A-59E4-AA06-9A6F4D846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08D2D0-CB1E-C484-5A17-DD76F0D81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5. Rozpočet (7)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E0DEA7-FB7A-FC14-703E-1BE3E3486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5.3 Nezpůsobilé výdaje </a:t>
            </a:r>
            <a:endParaRPr lang="cs-CZ" sz="18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Z poskytnuté dotace nelze hradit např.: </a:t>
            </a:r>
            <a:endParaRPr lang="cs-CZ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1) technické zhodnocení dlouhodobého hmotného a nehmotného majetku v nadlimitní ceně;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2) členské příspěvky v mezinárodních institucích;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3) platy/mzdy funkcionářů a odměny členů statutárních orgánů právnických osob;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4) leasing;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5) odpisy majetku;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6) tvorba kapitálového jmění (zisku);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7) výzkum a vývoj;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8) provedení účetního auditu (mimo povinného auditu);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9) daně a poplatky (např. Státní fond kinematografie);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10) pokuty a sankce;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11) platy/mzdy a nenárokové složky platu/mzdy;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/>
              <a:t>12) opravy a udržování (výměna oken a dveří). 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880C062C-30E3-CA22-6C26-9167B4618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629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94AAA3F-AAFE-303D-DDB6-9B1F965D1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51473A-37E6-EC90-EBEC-3D1C4794A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6. Způsob hodnocení a poskytnutí dotace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C8B74A-D368-5ABA-F0A7-E9C9B830F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722376"/>
            <a:ext cx="10211585" cy="6135624"/>
          </a:xfrm>
        </p:spPr>
        <p:txBody>
          <a:bodyPr>
            <a:no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6.1 Hodnocení žádostí o dotaci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Hodnocení žádostí o dotaci probíhá </a:t>
            </a:r>
            <a:r>
              <a:rPr lang="cs-CZ" dirty="0" err="1"/>
              <a:t>jednokolově</a:t>
            </a:r>
            <a:r>
              <a:rPr lang="cs-CZ" dirty="0"/>
              <a:t> na celostátní úrovni.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Hodnocení probíhá v rámci velikostní kategorie na základě Žádosti o poskytnutí neinvestiční dotace MPSV.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Žádost o dotaci posuzují dva hodnotitelé – interní a externí. Interním hodnotitelem je zaměstnanec MPSV. Externí hodnotitelé jsou mj. zástupci Sítě pro rodinu.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Hodnocení proběhne podle kritérií dotačního titulu. Hodnoceny jsou obě části žádosti – věcná i rozpočet. Ve věcné části se posuzuje úroveň zpracování žádosti (mj. popis aktivit, cíle).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FF0000"/>
                </a:solidFill>
              </a:rPr>
              <a:t>Když rozpočet obsahuje nezpůsobilé, nadhodnocené, nepopsané/nedostatečně popsané položky, položky bez návaznosti na aktivity, sníží se body a vymezí zbytné náklady.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Když je mezi hodnocením externího a interního hodnotitele rozdíl 15 bodů a více, žádost přehodnotí jiný interní hodnotitel. V obsahové části se vypočte aritmetický průměr z 3. hodnocení a z nejbližšího z dvou předešlých hodnocení.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Minimální bodová hranice pro přiznání dotace je 70 bodů.</a:t>
            </a:r>
            <a:r>
              <a:rPr lang="cs-CZ" dirty="0"/>
              <a:t> Žádosti, které nedosáhnou minimálního počtu bodů, nebudou podpořeny.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D373FF9A-37AE-1D93-F1A3-2C66F443DE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605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48A208-7F18-9EEA-DA95-61A5DDCC8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276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FFCE9A27-4D68-6929-1E27-FB88B84C4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267" y="816638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Program semináře k Dotačnímu titulu OPRS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5B651A-2BE7-C3C7-B754-F263D17A2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0095" y="658368"/>
            <a:ext cx="4619706" cy="5382994"/>
          </a:xfrm>
        </p:spPr>
        <p:txBody>
          <a:bodyPr anchor="ctr">
            <a:normAutofit/>
          </a:bodyPr>
          <a:lstStyle/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sz="1900" dirty="0">
                <a:solidFill>
                  <a:schemeClr val="tx1"/>
                </a:solidFill>
              </a:rPr>
              <a:t>Úvod</a:t>
            </a:r>
          </a:p>
          <a:p>
            <a:pPr lvl="0">
              <a:defRPr/>
            </a:pPr>
            <a:r>
              <a:rPr lang="cs-CZ" sz="1900" dirty="0">
                <a:solidFill>
                  <a:schemeClr val="tx1"/>
                </a:solidFill>
              </a:rPr>
              <a:t>Poskytovatel dotace, podporované aktivity a cílové skupiny</a:t>
            </a:r>
          </a:p>
          <a:p>
            <a:pPr>
              <a:defRPr/>
            </a:pPr>
            <a:r>
              <a:rPr lang="cs-CZ" sz="1900" dirty="0">
                <a:solidFill>
                  <a:schemeClr val="tx1"/>
                </a:solidFill>
              </a:rPr>
              <a:t>Obecné podmínky pro poskytnutí dotace </a:t>
            </a:r>
          </a:p>
          <a:p>
            <a:pPr lvl="0">
              <a:defRPr/>
            </a:pPr>
            <a:r>
              <a:rPr lang="cs-CZ" sz="1900" dirty="0">
                <a:solidFill>
                  <a:schemeClr val="tx1"/>
                </a:solidFill>
              </a:rPr>
              <a:t>Žádost o poskytnutí dotace </a:t>
            </a:r>
          </a:p>
          <a:p>
            <a:pPr>
              <a:defRPr/>
            </a:pPr>
            <a:r>
              <a:rPr lang="pl-PL" sz="1900" dirty="0">
                <a:solidFill>
                  <a:schemeClr val="tx1"/>
                </a:solidFill>
              </a:rPr>
              <a:t>Rozpočet</a:t>
            </a:r>
          </a:p>
          <a:p>
            <a:pPr lvl="0">
              <a:defRPr/>
            </a:pPr>
            <a:r>
              <a:rPr lang="cs-CZ" sz="1900" dirty="0">
                <a:solidFill>
                  <a:schemeClr val="tx1"/>
                </a:solidFill>
              </a:rPr>
              <a:t>Způsob hodnocení a poskytnutí dotace</a:t>
            </a:r>
          </a:p>
          <a:p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B6A34426-35E6-429E-6277-9B9A0724C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097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6460ED1-8CB3-CC33-7ECC-9B3AF3FC2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C25B4E-CB27-4B3D-EAE0-8181DC399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6. Způsob hodnocení a poskytnutí dotace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C9DF24-F2EF-F3CE-2622-9BCF55E29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6.2 Rozhodnutí dotační komise (DK)</a:t>
            </a:r>
            <a:endParaRPr lang="cs-CZ" sz="18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Podporu obcí navrhuje DK MPSV pro dotační titul OPRS.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Členy jsou např. zástupci MPSV, Sítě pro rodinu, Rodinného svazu ČR a Svazu měst a obcí ČR.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Z hodnocení hodnotitelů DK navrhne schválit nejlépe hodnocené projekty bez ohledu na velikostní kategorii.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Dodatečné vyčlenění finančních prostředků pro účely OPRS může podpořit další obce podle bodového ohodnocení.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Návrh na podporu žádostí o dotaci schvaluje a podepisuje vrchní ředitel/</a:t>
            </a:r>
            <a:r>
              <a:rPr lang="cs-CZ" dirty="0" err="1"/>
              <a:t>ka</a:t>
            </a:r>
            <a:r>
              <a:rPr lang="cs-CZ" dirty="0"/>
              <a:t> sekce MPSV.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b="1" dirty="0"/>
              <a:t>6.3 Výsledky dotačního řízení</a:t>
            </a: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Schválené výsledky jsou zveřejněny na webové stránce MPSV: </a:t>
            </a:r>
            <a:r>
              <a:rPr lang="cs-CZ" dirty="0">
                <a:hlinkClick r:id="rId2"/>
              </a:rPr>
              <a:t>Obec přátelská rodině a seniorům | MPSV</a:t>
            </a:r>
            <a:r>
              <a:rPr lang="cs-CZ" dirty="0"/>
              <a:t>. Příjemci dotace jsou informováni e-mailem.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3772F35D-453F-45BD-0D4D-DF282A3CB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1459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9991269-E8EC-1CDB-BE6F-BDC705D54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D920CE-E190-CB11-9CBD-72C65477B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6. Způsob hodnocení a poskytnutí dotace (3)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B33CB4-57AC-BEB2-E544-9B3CB956F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6.4 Upravený rozpočet</a:t>
            </a:r>
            <a:endParaRPr lang="cs-CZ" sz="18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Upravený rozpočet (UPR) </a:t>
            </a:r>
            <a:r>
              <a:rPr lang="cs-CZ" dirty="0"/>
              <a:t>je podání rozpočtu příjemcem dotace po sdělení výsledku dotačního řízení na přiznanou částku.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Příjemce dotace vyplní a zašle UPR podle přidělené dotace </a:t>
            </a:r>
            <a:r>
              <a:rPr lang="cs-CZ" b="1" dirty="0"/>
              <a:t>do 7 </a:t>
            </a:r>
            <a:r>
              <a:rPr lang="cs-CZ" b="1" dirty="0" err="1"/>
              <a:t>prac</a:t>
            </a:r>
            <a:r>
              <a:rPr lang="cs-CZ" b="1" dirty="0"/>
              <a:t>. dnů</a:t>
            </a:r>
            <a:r>
              <a:rPr lang="cs-CZ" dirty="0"/>
              <a:t> od vyhlášení výsledků na webu MPSV.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Příjemci jsou vyzváni e-mailem a na webových stránkách MPSV. Ve formuláři příjemce </a:t>
            </a:r>
            <a:r>
              <a:rPr lang="cs-CZ" b="1" dirty="0"/>
              <a:t>definuje jen aktivity hrazené z dotace. </a:t>
            </a: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Upravený rozpočet by měl charakterem odpovídat rozpočtu ze žádosti o dotaci.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Výdajové položky UPR nesmí být vyšší než původní částka v žádosti. </a:t>
            </a:r>
            <a:r>
              <a:rPr lang="cs-CZ" b="1" dirty="0"/>
              <a:t>Nelze přidat novou aktivitu/ položku v rozpočtu.</a:t>
            </a:r>
            <a:r>
              <a:rPr lang="cs-CZ" dirty="0"/>
              <a:t> Krácení dotace je uvedeno v komentáři. UPR je přílohou k Rozhodnutí o poskytnutí dotace a je pro příjemce závazný.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UPR se odevzdává datovou schránkou a </a:t>
            </a:r>
            <a:r>
              <a:rPr lang="cs-CZ" b="1" dirty="0"/>
              <a:t>elektronickým zasláním na email</a:t>
            </a:r>
            <a:r>
              <a:rPr lang="cs-CZ" dirty="0"/>
              <a:t> </a:t>
            </a:r>
            <a:r>
              <a:rPr lang="cs-CZ" u="sng" dirty="0">
                <a:hlinkClick r:id="rId3"/>
              </a:rPr>
              <a:t>soutez@mpsv.cz</a:t>
            </a:r>
            <a:r>
              <a:rPr lang="cs-CZ" dirty="0"/>
              <a:t>. Formulář UPR lze </a:t>
            </a:r>
            <a:r>
              <a:rPr lang="cs-CZ" dirty="0" err="1"/>
              <a:t>stahnout</a:t>
            </a:r>
            <a:r>
              <a:rPr lang="cs-CZ" dirty="0"/>
              <a:t> zde: </a:t>
            </a:r>
            <a:r>
              <a:rPr lang="cs-CZ" u="sng" dirty="0">
                <a:hlinkClick r:id="rId4"/>
              </a:rPr>
              <a:t>https://www.mpsv.cz/web/</a:t>
            </a:r>
            <a:r>
              <a:rPr lang="cs-CZ" u="sng" dirty="0" err="1">
                <a:hlinkClick r:id="rId4"/>
              </a:rPr>
              <a:t>cz</a:t>
            </a:r>
            <a:r>
              <a:rPr lang="cs-CZ" u="sng" dirty="0">
                <a:hlinkClick r:id="rId4"/>
              </a:rPr>
              <a:t>/obec-</a:t>
            </a:r>
            <a:r>
              <a:rPr lang="cs-CZ" u="sng" dirty="0" err="1">
                <a:hlinkClick r:id="rId4"/>
              </a:rPr>
              <a:t>pratelska</a:t>
            </a:r>
            <a:r>
              <a:rPr lang="cs-CZ" u="sng" dirty="0">
                <a:hlinkClick r:id="rId4"/>
              </a:rPr>
              <a:t>-</a:t>
            </a:r>
            <a:r>
              <a:rPr lang="cs-CZ" u="sng" dirty="0" err="1">
                <a:hlinkClick r:id="rId4"/>
              </a:rPr>
              <a:t>rodine</a:t>
            </a:r>
            <a:r>
              <a:rPr lang="cs-CZ" u="sng" dirty="0">
                <a:hlinkClick r:id="rId4"/>
              </a:rPr>
              <a:t>-a-</a:t>
            </a:r>
            <a:r>
              <a:rPr lang="cs-CZ" u="sng" dirty="0" err="1">
                <a:hlinkClick r:id="rId4"/>
              </a:rPr>
              <a:t>seniorum</a:t>
            </a:r>
            <a:r>
              <a:rPr lang="cs-CZ" dirty="0"/>
              <a:t>.  </a:t>
            </a:r>
          </a:p>
          <a:p>
            <a:pPr lvl="0">
              <a:spcBef>
                <a:spcPts val="0"/>
              </a:spcBef>
            </a:pPr>
            <a:endParaRPr lang="cs-CZ" dirty="0"/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084A8DDB-2B9D-3E3C-55C9-35A019410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3509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A304391-F3D0-F696-0F87-441C2FC83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E7985E-4CF1-0A40-3F1C-72CF79CF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6. Způsob hodnocení a poskytnutí dotace (4)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C8DC40-351B-0F13-2EBE-20ADC8214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Upravené rozpočty kontroluje věcně příslušný odbor MPSV, schvaluje vrchní ředitel/</a:t>
            </a:r>
            <a:r>
              <a:rPr lang="cs-CZ" dirty="0" err="1"/>
              <a:t>ka</a:t>
            </a:r>
            <a:r>
              <a:rPr lang="cs-CZ" dirty="0"/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Upravený rozpočet je pro obec závazný po celou dobu trvání projektu. 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b="1" dirty="0"/>
              <a:t>6.5 Rozhodnutí </a:t>
            </a: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Po schválení upraveného rozpočtu vydá MPSV </a:t>
            </a:r>
            <a:r>
              <a:rPr lang="cs-CZ" b="1" dirty="0"/>
              <a:t>Rozhodnutí</a:t>
            </a:r>
            <a:r>
              <a:rPr lang="cs-CZ" dirty="0"/>
              <a:t> o poskytnutí neinvestiční dotace.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Rozhodnutí vydává věcně příslušný odbor MPSV. Rozhodnutí podepisuje vrchní ředitel/</a:t>
            </a:r>
            <a:r>
              <a:rPr lang="cs-CZ" dirty="0" err="1"/>
              <a:t>ka</a:t>
            </a:r>
            <a:r>
              <a:rPr lang="cs-CZ" dirty="0"/>
              <a:t>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Rozhodnutí obdrží jen subjekty, které získaly finanční podporu.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V Rozhodnutí jsou podmínky, které musí příjemce při čerpání a použití finančních prostředků dodržet.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Splnění souvisejících bodů Rozhodnutí a dodržení Metodiky je podmínkou pro poskytnutí a čerpání dotace pro rok 2026.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793D21FC-DFE3-864D-FD0A-33BB2D73E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78340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1881BAE-0CE5-0E15-1C61-041BFB212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827EFD-A67B-A9C1-E9B9-94DF0E6FC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6. Způsob hodnocení a poskytnutí dotace (5)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8E06AA-55C7-244D-A674-EABCA4298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6.6 Změny upraveného rozpočtu </a:t>
            </a:r>
            <a:endParaRPr lang="cs-CZ" sz="1800" dirty="0"/>
          </a:p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     6.6.1 Žádosti o změnu vyžadující schválení </a:t>
            </a:r>
            <a:endParaRPr lang="cs-CZ" sz="18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Žádost o změnu je nutná v těchto případech: 1) zařazení nové aktivity; 2) změna v kapitole Vybavení; 3) změna schváleného upraveného rozpočtu nad limit 30 %. 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b="1" dirty="0"/>
              <a:t>     6.6.2 Žádosti o změnu nevyžadující schválení</a:t>
            </a: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Ve schváleném UPR lze částky přesouvat mezi položkami bez zaslání žádosti, když v souhrnu nedojde k přesunu více než 30 % dotace v konečném vyúčtování rozpočtu.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Žádost o změnu není vyžadována, když korekce schválených položek v kapitole Vybavení nemění celkovou výši rozpočtu.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Žádost o změnu rozpočtu v dotačním titulu OPRS obec podává datovou schránkou a na e-mail </a:t>
            </a:r>
            <a:r>
              <a:rPr lang="cs-CZ" u="sng" dirty="0">
                <a:hlinkClick r:id="rId2"/>
              </a:rPr>
              <a:t>soutez@mpsv.cz</a:t>
            </a:r>
            <a:r>
              <a:rPr lang="cs-CZ" dirty="0"/>
              <a:t>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Konečné datum pro příjem žádostí o změnu rozpočtu je do </a:t>
            </a:r>
            <a:r>
              <a:rPr lang="cs-CZ" b="1" dirty="0"/>
              <a:t>1. 12. daného roku</a:t>
            </a:r>
            <a:r>
              <a:rPr lang="cs-CZ" dirty="0"/>
              <a:t>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Příjemce uchovává potvrzení o změně v upraveném rozpočtu i původní formulář upraveného rozpočtu.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Změnu odůvodní ve finančním vypořádání a v Souhrnné zprávě o realizaci projektu.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219500D7-37FA-08AB-C338-53D562F73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65004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7CBE616-BE92-0D2E-E825-733ECC6D0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CAE57F-2C22-39C2-B8E2-3DFD64C6A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6. Způsob hodnocení a poskytnutí dotace (6)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85AF3E-81F0-6F9A-6E7B-230CF43B1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396728" cy="6169842"/>
          </a:xfrm>
        </p:spPr>
        <p:txBody>
          <a:bodyPr>
            <a:no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1" dirty="0"/>
              <a:t>6.7 Ostatní změny </a:t>
            </a:r>
            <a:endParaRPr lang="cs-CZ" sz="18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O změně statutárního zástupce obce, čísla účtu, personálního zabezpečení, obsahové části aktivity příjemce informuje odbor MPSV do 14 dnů od vzniku datovou schránkou a e-mailem (</a:t>
            </a:r>
            <a:r>
              <a:rPr lang="cs-CZ" u="sng" dirty="0">
                <a:hlinkClick r:id="rId2"/>
              </a:rPr>
              <a:t>soutez@mpsv.cz</a:t>
            </a:r>
            <a:r>
              <a:rPr lang="cs-CZ" u="sng" dirty="0"/>
              <a:t>)</a:t>
            </a:r>
            <a:r>
              <a:rPr lang="cs-CZ" dirty="0"/>
              <a:t>.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b="1" dirty="0"/>
              <a:t>6.8 Poskytnutí dotace </a:t>
            </a:r>
            <a:endParaRPr lang="cs-CZ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Dotace je poskytována účelově, lze ji použít jen na účel v Rozhodnutí.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Poskytnutí neinvestiční dotace podle upraveného rozpočtu se uskuteční pravděpodobně v prvním pololetí roku 2026.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Dotace se </a:t>
            </a:r>
            <a:r>
              <a:rPr lang="cs-CZ" b="1" dirty="0"/>
              <a:t>vyplatí jednorázově</a:t>
            </a:r>
            <a:r>
              <a:rPr lang="cs-CZ" dirty="0"/>
              <a:t> na bankovní účet ČNB prostřednictvím krajů, do kterých obce patří a prostřednictvím hl. m. Prahy, když jde o městskou část. 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4D1F113D-DB90-A41D-BC52-D18F171E9A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4192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EC032B-F6F9-1ECB-1430-FB9F230E9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39BE9F-BC10-2042-1676-336567A08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1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cs-CZ" b="1" dirty="0"/>
              <a:t>Kontakty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4DC460-A905-F700-C809-41355D172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7792" y="1419925"/>
            <a:ext cx="5207839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Email MPSV: </a:t>
            </a:r>
            <a:r>
              <a:rPr lang="cs-CZ" u="sng" dirty="0">
                <a:hlinkClick r:id="rId2"/>
              </a:rPr>
              <a:t>soutez@mpsv.cz</a:t>
            </a:r>
            <a:endParaRPr lang="cs-CZ" u="sng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Emilie Jašová, MPSV:</a:t>
            </a:r>
          </a:p>
          <a:p>
            <a:pPr marL="0" indent="0">
              <a:buNone/>
            </a:pPr>
            <a:r>
              <a:rPr lang="cs-CZ" b="1" dirty="0"/>
              <a:t>Tel</a:t>
            </a:r>
            <a:r>
              <a:rPr lang="cs-CZ" b="1" dirty="0">
                <a:solidFill>
                  <a:schemeClr val="tx1"/>
                </a:solidFill>
              </a:rPr>
              <a:t>.: </a:t>
            </a:r>
            <a:r>
              <a:rPr lang="cs-CZ" dirty="0">
                <a:solidFill>
                  <a:schemeClr val="tx1"/>
                </a:solidFill>
              </a:rPr>
              <a:t>+420 950 192 863</a:t>
            </a:r>
          </a:p>
          <a:p>
            <a:pPr marL="0" indent="0">
              <a:buNone/>
            </a:pPr>
            <a:r>
              <a:rPr lang="cs-CZ" dirty="0"/>
              <a:t>Email: </a:t>
            </a:r>
            <a:r>
              <a:rPr lang="cs-CZ" dirty="0">
                <a:hlinkClick r:id="rId3"/>
              </a:rPr>
              <a:t>emilie.jasova@mpsv.cz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9ED0E7CF-42BC-058C-94B2-A8EA6E07D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8962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EB7A8-C2FD-2C9B-8F9D-4146D6A1C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25386E-215B-BD1A-BB6F-4EDCF9067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88158"/>
            <a:ext cx="10211585" cy="616984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cs-CZ" dirty="0"/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         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  <a:p>
            <a:pPr marL="0" indent="0">
              <a:spcBef>
                <a:spcPts val="0"/>
              </a:spcBef>
              <a:buNone/>
            </a:pPr>
            <a:endParaRPr lang="cs-CZ" dirty="0"/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                     </a:t>
            </a:r>
            <a:r>
              <a:rPr lang="cs-CZ" b="1" dirty="0"/>
              <a:t>Děkuji za pozornost a těším se na spolupráci.</a:t>
            </a:r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E8733A76-04B3-6D42-9402-1BFBD5A68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695" y="25924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6139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0AFC375-C149-EADD-47FC-8E9B10B9E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E8045F-8D0F-2CFC-CA95-79D1D2323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014" y="69664"/>
            <a:ext cx="8596668" cy="75046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1. Úvod a poskytovatel dotace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1A74C8-9FF0-38CC-F2F0-5AB6BCA68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904974"/>
            <a:ext cx="9888717" cy="595302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Příloha č. 1 k Příkazu ministra č. 23/2025 Metodika Ministerstva práce a sociálních věcí pro poskytnutí neinvestiční dotace ze státního rozpočtu v dotačním titulu „Obec přátelská rodině a seniorům“ pro rok 2026.</a:t>
            </a:r>
          </a:p>
          <a:p>
            <a:pPr marL="216000"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Metodika je vydaná pro účely vyplacení dotace obcím v rámci dotačního titulu „Obec přátelská rodině a seniorům“ (OPRS).</a:t>
            </a:r>
          </a:p>
          <a:p>
            <a:pPr marL="216000"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Dotačním titulem OPRS </a:t>
            </a:r>
            <a:r>
              <a:rPr lang="cs-CZ" dirty="0"/>
              <a:t>je celostátní program podpory obcí, měst, statutárních měst, městských částí, městských obvodů a městysů.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b="1" dirty="0">
                <a:solidFill>
                  <a:srgbClr val="FF0000"/>
                </a:solidFill>
              </a:rPr>
              <a:t>Cílem dotačního titulu </a:t>
            </a:r>
            <a:r>
              <a:rPr lang="cs-CZ" dirty="0">
                <a:solidFill>
                  <a:srgbClr val="FF0000"/>
                </a:solidFill>
              </a:rPr>
              <a:t>je mj. podpora podpůrných komunitních a volnočasových aktivit pro rodiny a seniory v obci podle potřeb cílových skupin a specifik obce. </a:t>
            </a:r>
            <a:r>
              <a:rPr lang="cs-CZ" dirty="0">
                <a:solidFill>
                  <a:srgbClr val="FF0000"/>
                </a:solidFill>
                <a:highlight>
                  <a:srgbClr val="FFFF00"/>
                </a:highlight>
              </a:rPr>
              <a:t>(červený text změna proti roku 2025)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Cílovými skupinami dotační podpory</a:t>
            </a:r>
            <a:r>
              <a:rPr lang="cs-CZ" dirty="0"/>
              <a:t> jsou např. mladí lidé plánující založení rodiny, vícegenerační rodiny, pěstounské rodiny a rodiny se specifickými potřebami.</a:t>
            </a:r>
            <a:r>
              <a:rPr lang="cs-CZ" dirty="0">
                <a:solidFill>
                  <a:srgbClr val="FF0000"/>
                </a:solidFill>
              </a:rPr>
              <a:t> </a:t>
            </a:r>
            <a:endParaRPr lang="cs-CZ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 lvl="0">
              <a:spcBef>
                <a:spcPts val="0"/>
              </a:spcBef>
            </a:pPr>
            <a:endParaRPr lang="cs-CZ" dirty="0"/>
          </a:p>
          <a:p>
            <a:pPr lvl="0">
              <a:spcBef>
                <a:spcPts val="0"/>
              </a:spcBef>
            </a:pPr>
            <a:endParaRPr lang="cs-CZ" dirty="0"/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3A485AB2-7F9D-6C4A-4681-CF5E0C589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5806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803FD85-4F7A-A96B-95C3-F768661A4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B1C8FB-9765-9DB9-A382-A0BEE2FB3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014" y="69664"/>
            <a:ext cx="8596668" cy="92703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2. Poskytovatel dotace, podporované aktivity a cílové skupiny (1)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98527C-24F5-CB9D-F81E-FCE5A3752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1253764"/>
            <a:ext cx="9888717" cy="5604235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Objem finančních prostředků </a:t>
            </a:r>
            <a:r>
              <a:rPr lang="cs-CZ" dirty="0"/>
              <a:t>je dán vyčleněnou částkou na tento účel pro příslušný rok ve státním rozpočtu v kapitole MPSV.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Podpořeny jsou žádosti o poskytnutí dotace</a:t>
            </a:r>
            <a:r>
              <a:rPr lang="cs-CZ" dirty="0"/>
              <a:t>, které hradí výdaje neinvestičního charakteru na podporu rodiny a seniorů.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Jde o podporu prorodinných/</a:t>
            </a:r>
            <a:r>
              <a:rPr lang="cs-CZ" dirty="0" err="1"/>
              <a:t>proseniorských</a:t>
            </a:r>
            <a:r>
              <a:rPr lang="cs-CZ" dirty="0"/>
              <a:t> aktivit a opatření, které mají např. preventivní a podpůrný charakter, předcházejí sociálnímu vyloučení, posilují či podporují smysluplné trávení volného času rodin a seniorů.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Podporované aktivity a opatření reagují na potřeby rodin a seniorů v místě, kde žijí. Cílí i na rozvoj rodinné politiky a politiky stárnutí.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>
                <a:solidFill>
                  <a:srgbClr val="FF0000"/>
                </a:solidFill>
              </a:rPr>
              <a:t>Podporované aktivity: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dirty="0">
                <a:solidFill>
                  <a:srgbClr val="FF0000"/>
                </a:solidFill>
              </a:rPr>
              <a:t>1. Podpůrné (primárně) preventivní aktivity: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podpůrné komunitní (např. vznik a provoz kontaktních a komunitních míst);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vzdělávací a osvětové (mj. besedy) a informační (zpravodaj a webové stránky);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koordinační a strategické činnosti (např. poradenství při realizaci rodinné a seniorské politiky).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 lvl="0">
              <a:spcBef>
                <a:spcPts val="0"/>
              </a:spcBef>
            </a:pPr>
            <a:endParaRPr lang="cs-CZ" dirty="0"/>
          </a:p>
          <a:p>
            <a:pPr lvl="0">
              <a:spcBef>
                <a:spcPts val="0"/>
              </a:spcBef>
            </a:pPr>
            <a:endParaRPr lang="cs-CZ" dirty="0"/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07B324B2-0B04-2685-5E75-2648D4A73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4785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FF05530-276C-44ED-DA6A-682E698D8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65EC04-B2CA-4E3E-19DD-52A5E2112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99104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2. Poskytovatel dotace, podporované aktivity a cílové skupiny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9A0E90-131A-E735-6749-5271DACA0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1271016"/>
            <a:ext cx="9888717" cy="5586984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>
                <a:solidFill>
                  <a:srgbClr val="FF0000"/>
                </a:solidFill>
              </a:rPr>
              <a:t>2. Volnočasové aktivity: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jednorázové (např. divadelní představení, výlety, akce pro děti a mládež v době prázdnin).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Dlouhodobé, pravidelné a opakující se (mj. setkávání seniorů s volnočasovou tématikou).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cs-CZ" dirty="0">
                <a:solidFill>
                  <a:srgbClr val="FF0000"/>
                </a:solidFill>
              </a:rPr>
              <a:t>Podmínkou realizace volnočasových aktivit je posilování rodinných vztahů a/nebo mezigenerační soudržnosti. Z dotace nehrazeny pravidelné volnočasové aktivity/kroužky pro samotné děti a mládež.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cs-CZ" dirty="0">
                <a:solidFill>
                  <a:srgbClr val="FF0000"/>
                </a:solidFill>
              </a:rPr>
              <a:t>Když jsou volnočasové aktivity v projektu zahrnuty, </a:t>
            </a:r>
            <a:r>
              <a:rPr lang="cs-CZ" b="1" dirty="0">
                <a:solidFill>
                  <a:srgbClr val="FF0000"/>
                </a:solidFill>
              </a:rPr>
              <a:t>nesmí to být aktivity jediné. Projekt musí zahrnovat i aktivity z oblasti Podpůrných (primárně) preventivních aktivit. </a:t>
            </a:r>
          </a:p>
          <a:p>
            <a:pPr lvl="0"/>
            <a:r>
              <a:rPr lang="cs-CZ" dirty="0"/>
              <a:t>Projekt musí být zaměřen na více cílových skupin a aktivit, nemá jít např. pouze o zajištění senior taxi. Aktivity mají být dostupné všem z dané cílové skupiny. Cílem není zvelebení veřejného prostoru bez vazby na aktivitu.</a:t>
            </a:r>
          </a:p>
          <a:p>
            <a:pPr lvl="0"/>
            <a:r>
              <a:rPr lang="cs-CZ" b="1" dirty="0"/>
              <a:t>Podporou rodiny/seniorů na komunální úrovni</a:t>
            </a:r>
            <a:r>
              <a:rPr lang="cs-CZ" dirty="0"/>
              <a:t> je realizace aktivit a zavádění opatření na úrovni obcí podporujících rodiny/seniory v nich žijících. Důraz je kladen na spolupráci a síťování v obci.</a:t>
            </a:r>
          </a:p>
          <a:p>
            <a:pPr lvl="0"/>
            <a:r>
              <a:rPr lang="cs-CZ" b="1" dirty="0"/>
              <a:t>Podporou rodiny není myšleno financování činností a služeb, které jsou předmětem registrace podle zákona č. 108/2006 Sb. o sociálních službách.</a:t>
            </a:r>
            <a:r>
              <a:rPr lang="cs-CZ" dirty="0"/>
              <a:t> 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endParaRPr lang="cs-CZ" b="1" dirty="0">
              <a:solidFill>
                <a:srgbClr val="FF0000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endParaRPr lang="cs-CZ" dirty="0">
              <a:solidFill>
                <a:srgbClr val="FF0000"/>
              </a:solidFill>
            </a:endParaRP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dirty="0">
              <a:solidFill>
                <a:srgbClr val="FF0000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026AB265-9841-74E1-6316-E6C7D998F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4252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5A670B8-88FB-1D84-BF8A-B2E828EA8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A74A55-212D-E9A4-CE1C-438B2BB81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5"/>
            <a:ext cx="8596668" cy="98981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3. Obecné podmínky pro poskytnutí dotace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AE9FE2-FEE8-F389-8BB6-67CBD2CF5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1442300"/>
            <a:ext cx="9888717" cy="5415699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Oprávněným žadatelem o dotaci je obec České republiky jako celek, včetně všech místních částí. </a:t>
            </a:r>
          </a:p>
          <a:p>
            <a:pPr lvl="0"/>
            <a:r>
              <a:rPr lang="cs-CZ" dirty="0"/>
              <a:t>Výjimkou jsou statutární města územně členěná na městské části/obvody. Zde je oprávněným žadatelem samostatná městská část/obvod. </a:t>
            </a:r>
          </a:p>
          <a:p>
            <a:pPr lvl="0"/>
            <a:r>
              <a:rPr lang="cs-CZ" dirty="0"/>
              <a:t>Hlavní město Praha jako celek není oprávněným žadatelem. Žádost o dotaci podá samostatná městská část. </a:t>
            </a:r>
          </a:p>
          <a:p>
            <a:pPr lvl="0"/>
            <a:r>
              <a:rPr lang="cs-CZ" dirty="0"/>
              <a:t>Oprávněným žadatelem není osadní výbor, nemá samostatnou právní subjektivitu. </a:t>
            </a:r>
          </a:p>
          <a:p>
            <a:pPr lvl="0"/>
            <a:r>
              <a:rPr lang="cs-CZ" dirty="0"/>
              <a:t>Žadatel o dotaci je ke dni podání žádosti bez závazků po lhůtě splatnosti ke státnímu rozpočtu, státnímu fondu, zdravotní pojišťovně, orgánům sociálního zabezpečení a rozpočtu územního samosprávného celku.  </a:t>
            </a:r>
          </a:p>
          <a:p>
            <a:pPr lvl="0"/>
            <a:endParaRPr lang="cs-CZ" dirty="0"/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86F6275B-9EDD-2855-E987-78BAD1A0A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2632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85BF3EE-0725-52B0-C306-0D374D164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78FF2E-9DA4-556A-797F-A0E00F7DA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3. Obecné podmínky pro poskytnutí dotace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962564-7C91-D318-AB71-2E46E3E9E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1338606"/>
            <a:ext cx="9888717" cy="5519393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Obce jsou rozděleny do pěti velikostních kategorií podle počtu obyvatel takto: </a:t>
            </a:r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 případě statutárního města územně členěného na městské části/městské obvody se městská část nebo městské obvody zařadí do příslušné kategorie podle počtu obyvatel. 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3DF8598A-E2BD-9A80-EECB-8B7CF04B7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0DACC473-2853-13AF-5500-92948115A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498185"/>
              </p:ext>
            </p:extLst>
          </p:nvPr>
        </p:nvGraphicFramePr>
        <p:xfrm>
          <a:off x="3865451" y="2029202"/>
          <a:ext cx="3911199" cy="1873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9843">
                  <a:extLst>
                    <a:ext uri="{9D8B030D-6E8A-4147-A177-3AD203B41FA5}">
                      <a16:colId xmlns:a16="http://schemas.microsoft.com/office/drawing/2014/main" val="261115676"/>
                    </a:ext>
                  </a:extLst>
                </a:gridCol>
                <a:gridCol w="3431356">
                  <a:extLst>
                    <a:ext uri="{9D8B030D-6E8A-4147-A177-3AD203B41FA5}">
                      <a16:colId xmlns:a16="http://schemas.microsoft.com/office/drawing/2014/main" val="1023793154"/>
                    </a:ext>
                  </a:extLst>
                </a:gridCol>
              </a:tblGrid>
              <a:tr h="374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  <a:tabLst>
                          <a:tab pos="450215" algn="l"/>
                        </a:tabLst>
                      </a:pPr>
                      <a:r>
                        <a:rPr lang="cs-CZ" sz="1200" dirty="0">
                          <a:effectLst/>
                        </a:rPr>
                        <a:t>I.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450215" indent="-179705">
                        <a:lnSpc>
                          <a:spcPct val="107000"/>
                        </a:lnSpc>
                        <a:spcBef>
                          <a:spcPts val="600"/>
                        </a:spcBef>
                        <a:buNone/>
                        <a:tabLst>
                          <a:tab pos="450215" algn="l"/>
                        </a:tabLst>
                      </a:pPr>
                      <a:r>
                        <a:rPr lang="cs-CZ" sz="1800" dirty="0">
                          <a:effectLst/>
                        </a:rPr>
                        <a:t>do 800 obyvatel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32705399"/>
                  </a:ext>
                </a:extLst>
              </a:tr>
              <a:tr h="374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  <a:tabLst>
                          <a:tab pos="450215" algn="l"/>
                        </a:tabLst>
                      </a:pPr>
                      <a:r>
                        <a:rPr lang="cs-CZ" sz="1200">
                          <a:effectLst/>
                        </a:rPr>
                        <a:t>II.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450215" indent="-179705">
                        <a:lnSpc>
                          <a:spcPct val="107000"/>
                        </a:lnSpc>
                        <a:buNone/>
                        <a:tabLst>
                          <a:tab pos="450215" algn="l"/>
                        </a:tabLst>
                      </a:pPr>
                      <a:r>
                        <a:rPr lang="cs-CZ" sz="1800" dirty="0">
                          <a:effectLst/>
                        </a:rPr>
                        <a:t>801 – 5 000 obyvatel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59237149"/>
                  </a:ext>
                </a:extLst>
              </a:tr>
              <a:tr h="374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  <a:tabLst>
                          <a:tab pos="450215" algn="l"/>
                        </a:tabLst>
                      </a:pPr>
                      <a:r>
                        <a:rPr lang="cs-CZ" sz="1200">
                          <a:effectLst/>
                        </a:rPr>
                        <a:t>III.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450215" indent="-179705">
                        <a:lnSpc>
                          <a:spcPct val="107000"/>
                        </a:lnSpc>
                        <a:buNone/>
                        <a:tabLst>
                          <a:tab pos="450215" algn="l"/>
                        </a:tabLst>
                      </a:pPr>
                      <a:r>
                        <a:rPr lang="cs-CZ" sz="1800" dirty="0">
                          <a:effectLst/>
                        </a:rPr>
                        <a:t>5 001 – 18 000 obyvatel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82819984"/>
                  </a:ext>
                </a:extLst>
              </a:tr>
              <a:tr h="374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  <a:tabLst>
                          <a:tab pos="450215" algn="l"/>
                        </a:tabLst>
                      </a:pPr>
                      <a:r>
                        <a:rPr lang="cs-CZ" sz="1200">
                          <a:effectLst/>
                        </a:rPr>
                        <a:t>IV.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450215" indent="-179705">
                        <a:lnSpc>
                          <a:spcPct val="107000"/>
                        </a:lnSpc>
                        <a:buNone/>
                        <a:tabLst>
                          <a:tab pos="450215" algn="l"/>
                        </a:tabLst>
                      </a:pPr>
                      <a:r>
                        <a:rPr lang="cs-CZ" sz="1800" dirty="0">
                          <a:effectLst/>
                        </a:rPr>
                        <a:t>18 001 – 35 000 obyvatel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14805786"/>
                  </a:ext>
                </a:extLst>
              </a:tr>
              <a:tr h="374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  <a:tabLst>
                          <a:tab pos="450215" algn="l"/>
                        </a:tabLst>
                      </a:pPr>
                      <a:r>
                        <a:rPr lang="cs-CZ" sz="1200">
                          <a:effectLst/>
                        </a:rPr>
                        <a:t>V.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450215" indent="-179705">
                        <a:lnSpc>
                          <a:spcPct val="107000"/>
                        </a:lnSpc>
                        <a:buNone/>
                        <a:tabLst>
                          <a:tab pos="450215" algn="l"/>
                        </a:tabLst>
                      </a:pPr>
                      <a:r>
                        <a:rPr lang="cs-CZ" sz="1800" dirty="0">
                          <a:effectLst/>
                        </a:rPr>
                        <a:t>35 001 a více obyvatel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46530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015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91918FE-5FF5-66FE-3B9D-629C3966A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0A5C26-2D62-11F9-B091-6D50F86EE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4. Žádost o poskytnutí dotace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8F2D12-699F-C21E-A28B-8E564A7CC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816638"/>
            <a:ext cx="9888717" cy="6041362"/>
          </a:xfrm>
        </p:spPr>
        <p:txBody>
          <a:bodyPr>
            <a:noAutofit/>
          </a:bodyPr>
          <a:lstStyle/>
          <a:p>
            <a:pPr marL="0" lvl="1" indent="0">
              <a:spcAft>
                <a:spcPts val="600"/>
              </a:spcAft>
              <a:buNone/>
            </a:pPr>
            <a:r>
              <a:rPr lang="cs-CZ" sz="1800" b="1" dirty="0"/>
              <a:t>4.1 Obecně k poskytnutí dotace</a:t>
            </a:r>
            <a:endParaRPr lang="cs-CZ" sz="18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Žádostí o poskytnutí neinvestiční dotace MPSV ze státního rozpočtu v dotačním titulu OPRS pro rok 2026 je popis souhrnu</a:t>
            </a:r>
            <a:r>
              <a:rPr lang="cs-CZ" b="1" dirty="0"/>
              <a:t> provázaných, jasně specifikovaných, věcně, časově </a:t>
            </a:r>
            <a:br>
              <a:rPr lang="cs-CZ" b="1" dirty="0"/>
            </a:br>
            <a:r>
              <a:rPr lang="cs-CZ" b="1" dirty="0"/>
              <a:t>a finančně omezených aktivit obcí</a:t>
            </a:r>
            <a:r>
              <a:rPr lang="cs-CZ" dirty="0"/>
              <a:t> k podpoře rodin a seniorů na komunální úrovni.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FF0000"/>
                </a:solidFill>
              </a:rPr>
              <a:t>Žádost o dotaci je vyplněna detailně kvůli posouzení souladu projektu s cíli dotačního titulu, účelnost, hospodárnost a efektivnost rozpočtu.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FF0000"/>
                </a:solidFill>
              </a:rPr>
              <a:t>Každá aktivita musí být popsána (obsah, cíl, časový harmonogram, personální zajištění apod.) a navázána na rozpočet. Za nedostatečný popis hodnotitelé sníží body.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FF0000"/>
                </a:solidFill>
              </a:rPr>
              <a:t>Žádost o dotaci v tomto titulu nesmí duplovat žádosti v obdobných dotačních titulech (např. Vesnice roku).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Žadatel vyplní předepsaný formulář žádosti o dotaci, včetně razítka a podpisu/ elektronického podpisu starosty /primátora /pověřené osoby.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Pro přijetí žádosti o dotaci je rozhodující datum dodání žádosti do datové schránky.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Konkrétní termín pro podání žádosti stanoví věcně příslušný odbor MPSV a zveřejní na webových stránkách </a:t>
            </a:r>
            <a:r>
              <a:rPr lang="cs-CZ" u="sng" dirty="0">
                <a:hlinkClick r:id="rId2"/>
              </a:rPr>
              <a:t>https://www.mpsv.cz/web/cz/obec-pratelska-rodine-a-seniorum</a:t>
            </a:r>
            <a:r>
              <a:rPr lang="cs-CZ" dirty="0"/>
              <a:t> v rámci dotační výzvy.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D4DB0AA2-80E2-ACE4-E009-F172CC156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496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7020562-C3F8-7D09-00A9-6D4A14A46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2AB335-745E-CD0D-CC9D-BE854D388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2" y="188536"/>
            <a:ext cx="8596668" cy="6281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4. Žádost o poskytnutí dotace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DD3A80-C391-DF63-D574-4EA72C47B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816638"/>
            <a:ext cx="9888717" cy="6041362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Žádost o dotaci včetně příloh (</a:t>
            </a:r>
            <a:r>
              <a:rPr lang="cs-CZ" dirty="0" err="1"/>
              <a:t>Sebehodnoticí</a:t>
            </a:r>
            <a:r>
              <a:rPr lang="cs-CZ" dirty="0"/>
              <a:t> dotazník, bonusové přílohy) se zašle ve stanoveném termínu </a:t>
            </a:r>
            <a:r>
              <a:rPr lang="cs-CZ" b="1" dirty="0"/>
              <a:t>datovou zprávou do datové schránky</a:t>
            </a:r>
            <a:r>
              <a:rPr lang="cs-CZ" dirty="0"/>
              <a:t> MPSV </a:t>
            </a:r>
            <a:r>
              <a:rPr lang="cs-CZ" b="1" dirty="0"/>
              <a:t>sc9aavg</a:t>
            </a:r>
            <a:r>
              <a:rPr lang="cs-CZ" dirty="0"/>
              <a:t>.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b="1" dirty="0"/>
              <a:t>     </a:t>
            </a:r>
            <a:r>
              <a:rPr lang="cs-CZ" dirty="0"/>
              <a:t>Konkrétní označení je: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K rukám: odbor 26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Předmět zprávy: Obec přátelská rodině a seniorům 2026 – </a:t>
            </a:r>
            <a:r>
              <a:rPr lang="cs-CZ" i="1" dirty="0"/>
              <a:t>název obce</a:t>
            </a:r>
            <a:endParaRPr lang="cs-CZ" dirty="0"/>
          </a:p>
          <a:p>
            <a:pPr lvl="0"/>
            <a:r>
              <a:rPr lang="cs-CZ" b="1" dirty="0"/>
              <a:t>Současně žadatel informuje poskytovatele o podání žádosti o dotaci prostřednictvím e-mailu na adresu </a:t>
            </a:r>
            <a:r>
              <a:rPr lang="cs-CZ" b="1" u="sng" dirty="0">
                <a:hlinkClick r:id="rId2"/>
              </a:rPr>
              <a:t>soutez@mpsv.cz</a:t>
            </a:r>
            <a:r>
              <a:rPr lang="cs-CZ" b="1" dirty="0"/>
              <a:t>.</a:t>
            </a:r>
            <a:endParaRPr lang="cs-CZ" dirty="0"/>
          </a:p>
          <a:p>
            <a:pPr lvl="0"/>
            <a:r>
              <a:rPr lang="cs-CZ" dirty="0">
                <a:solidFill>
                  <a:srgbClr val="FF0000"/>
                </a:solidFill>
              </a:rPr>
              <a:t>Žádost o dotaci je formálně hodnocena, což předchází hodnocení interního a externího hodnotitele. </a:t>
            </a:r>
          </a:p>
          <a:p>
            <a:pPr lvl="0"/>
            <a:r>
              <a:rPr lang="cs-CZ" dirty="0">
                <a:solidFill>
                  <a:srgbClr val="FF0000"/>
                </a:solidFill>
              </a:rPr>
              <a:t>Když žádost neobsahuje všechny náležitosti, je žadatel vyzván k odstranění vad podle § 14k zákona o rozpočtových pravidlech ve stanovené lhůtě. </a:t>
            </a:r>
          </a:p>
          <a:p>
            <a:pPr lvl="0"/>
            <a:r>
              <a:rPr lang="cs-CZ" dirty="0">
                <a:solidFill>
                  <a:srgbClr val="FF0000"/>
                </a:solidFill>
              </a:rPr>
              <a:t>Při neodstranění vady ve stanovené lhůtě MPSV řízení zastaví. </a:t>
            </a:r>
          </a:p>
          <a:p>
            <a:pPr marL="0" lvl="0" indent="0"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5" descr="C:\BARA\MPSV-manualall\pptsablona\pruh.jpg">
            <a:extLst>
              <a:ext uri="{FF2B5EF4-FFF2-40B4-BE49-F238E27FC236}">
                <a16:creationId xmlns:a16="http://schemas.microsoft.com/office/drawing/2014/main" id="{20408059-B894-4889-AAD1-C3DB98E89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633100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1348</TotalTime>
  <Words>3230</Words>
  <Application>Microsoft Office PowerPoint</Application>
  <PresentationFormat>Širokoúhlá obrazovka</PresentationFormat>
  <Paragraphs>278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Aptos</vt:lpstr>
      <vt:lpstr>Arial</vt:lpstr>
      <vt:lpstr>Times New Roman</vt:lpstr>
      <vt:lpstr>Trebuchet MS</vt:lpstr>
      <vt:lpstr>Wingdings 3</vt:lpstr>
      <vt:lpstr>Fazeta</vt:lpstr>
      <vt:lpstr> Seminář k dotačnímu titulu „Obec přátelská rodině a seniorům“ pro rok 2026</vt:lpstr>
      <vt:lpstr>Program semináře k Dotačnímu titulu OPRS</vt:lpstr>
      <vt:lpstr>1. Úvod a poskytovatel dotace </vt:lpstr>
      <vt:lpstr>2. Poskytovatel dotace, podporované aktivity a cílové skupiny (1) </vt:lpstr>
      <vt:lpstr>2. Poskytovatel dotace, podporované aktivity a cílové skupiny (2)</vt:lpstr>
      <vt:lpstr>3. Obecné podmínky pro poskytnutí dotace (1)</vt:lpstr>
      <vt:lpstr>3. Obecné podmínky pro poskytnutí dotace (2)</vt:lpstr>
      <vt:lpstr>4. Žádost o poskytnutí dotace (1)</vt:lpstr>
      <vt:lpstr>4. Žádost o poskytnutí dotace (2)</vt:lpstr>
      <vt:lpstr>4. Žádost o poskytnutí dotace (3)</vt:lpstr>
      <vt:lpstr>4. Žádost o poskytnutí dotace (4)</vt:lpstr>
      <vt:lpstr>5. Rozpočet (1)</vt:lpstr>
      <vt:lpstr>5. Rozpočet (2)</vt:lpstr>
      <vt:lpstr>5. Rozpočet (3)</vt:lpstr>
      <vt:lpstr>5. Rozpočet (4)</vt:lpstr>
      <vt:lpstr>5. Rozpočet (5)</vt:lpstr>
      <vt:lpstr>5. Rozpočet (6)</vt:lpstr>
      <vt:lpstr>5. Rozpočet (7)</vt:lpstr>
      <vt:lpstr>6. Způsob hodnocení a poskytnutí dotace (1)</vt:lpstr>
      <vt:lpstr>6. Způsob hodnocení a poskytnutí dotace (2)</vt:lpstr>
      <vt:lpstr>6. Způsob hodnocení a poskytnutí dotace (3)</vt:lpstr>
      <vt:lpstr>6. Způsob hodnocení a poskytnutí dotace (4)</vt:lpstr>
      <vt:lpstr>6. Způsob hodnocení a poskytnutí dotace (5)</vt:lpstr>
      <vt:lpstr>6. Způsob hodnocení a poskytnutí dotace (6)</vt:lpstr>
      <vt:lpstr>Kontakty</vt:lpstr>
      <vt:lpstr>Prezentace aplikace PowerPoint</vt:lpstr>
    </vt:vector>
  </TitlesOfParts>
  <Company>MPSV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Krejcárková Kamila Mgr. (MPSV)</dc:creator>
  <cp:lastModifiedBy>Jašová Emilie Ing., Ph.D. (MPSV)</cp:lastModifiedBy>
  <cp:revision>111</cp:revision>
  <cp:lastPrinted>2026-03-05T17:23:16Z</cp:lastPrinted>
  <dcterms:created xsi:type="dcterms:W3CDTF">2025-10-14T12:46:08Z</dcterms:created>
  <dcterms:modified xsi:type="dcterms:W3CDTF">2026-03-11T17:20:57Z</dcterms:modified>
</cp:coreProperties>
</file>